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68" r:id="rId10"/>
    <p:sldId id="269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6398AB9-D4D7-48A6-BCFB-BDA262D304C7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7"/>
            <p14:sldId id="268"/>
            <p14:sldId id="269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5" autoAdjust="0"/>
    <p:restoredTop sz="94660"/>
  </p:normalViewPr>
  <p:slideViewPr>
    <p:cSldViewPr snapToGrid="0">
      <p:cViewPr>
        <p:scale>
          <a:sx n="75" d="100"/>
          <a:sy n="75" d="100"/>
        </p:scale>
        <p:origin x="1242" y="8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3.jp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2C544-762D-4AB8-9A22-3B7089A97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3232E-FAAE-44AF-92F9-FE72977F2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0735A-ADEC-42A3-B7ED-7CEFB9980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AC6C3-EC3D-41C0-80A4-F0ACE94B9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8D0DE-6DDE-484E-AD16-69A76DAE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467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DC667-C482-4D71-B3EE-4224624B5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C0C1A3-04CD-4FEA-974C-B1484EA46F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A2F8F-A239-4E85-9D09-7B1CA0DBB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5389C-908D-4494-A485-BFF5C3779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B0FB5-9478-4265-8A15-14917F16D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96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A785BD-6796-4365-B826-F799BE8CA6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EE13AE-C728-48D9-A9E9-1956041E3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F35FA-9E2E-4D3A-8468-E0C9F79B4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23A56-076D-4D2A-B5CE-8F13651EE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D652-643C-4E56-A768-64A22242F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71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841F-BA06-41B3-B801-C183AA0AD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AB714-4932-47A0-8FA0-44E7B9C12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A6C9F-F3FF-4405-A932-CA1EEADF6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7F26D-E365-466B-B276-330F95AD2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D6FF7-D2D3-48F2-ABDC-47260EBD8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89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92684-C3E4-486B-8024-81E278FE0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CD3324-AFCB-4317-B19A-062DA805D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3F245-0C30-424E-883B-9657E20F5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6C985-C1DC-4243-A694-0CADE9BA1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AEAF6-2C98-4725-A430-87D1F509F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65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46A-B548-4389-BF3C-1934ACDA1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8ED4F-987B-4134-84B6-37595A8E24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F7F94C-625A-4BB7-8EE3-4565AE8A6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70C89-1EAD-40A5-832B-F02C8F9D6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F5472-68B2-4A62-A2D9-4F6D2178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683D4-1570-4F56-9758-766F4838C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32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7EEC7-6F3F-421A-804D-63EED2372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A20B1F-246F-4637-A17A-76283B24A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CEED4-BD03-430B-A5CD-6B4B93F9BC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784599-A6CE-482E-A7F3-E88744D9F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1DBE43-435A-460F-A3B0-F5B3FC0BC5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2BB59-B2B0-4218-86E1-FC24D358E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04C160-F0D4-423D-BF0A-5F1A27C09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0EE4F1-00AF-4702-96A7-19480AEBF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53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0AAB6-FDAB-4587-B156-B64DE40EE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41AD45-A4A2-4FEA-90CB-A235A87C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8662E4-D461-4ADF-A294-4CCB3D180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AF85C6-111D-4144-8E5B-E8FF8D49F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008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8959B8-C45E-438B-9521-61503FB8F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95DF18-19B5-4719-BCDC-EFE8F141F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753FCC-2DF1-4D94-B637-5B72CEAFA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829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07C77-9318-42A9-BA00-819CF39ED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4A798-7DC1-47C5-9469-9C928321C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FF9D51-0BE7-42E2-98EA-DC2AE7A3D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63C946-46F9-4D6E-8907-525ACC7E7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019C4-ECF8-467A-AEF8-81F5042DC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70B4AD-2BA2-4274-AF28-4A6B52D5A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20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4CC75-D8D7-4206-81CF-6937780BF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A154FB-CE0E-422E-B568-286DD399DF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9E457-2F5F-4200-A223-EECA170868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9AF823-9FF6-48B0-AE8E-8240F07A9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B68CC-ABD8-492B-A069-7CB626F08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D123E-AD6A-4E42-84E4-F0091B589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979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6279DD-DE04-48C4-9F02-02D8B7722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A5C50-0823-427D-8C8F-1CD969AF3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3B412-E01A-47C1-AA2F-10480880F5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C4B0D-595C-4C77-A5E2-9CC09773CB5F}" type="datetimeFigureOut">
              <a:rPr lang="en-US" smtClean="0"/>
              <a:t>7/12/2025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48142-6CAE-46D6-B4D7-12D4DE67F6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705D30-60A4-4024-87FB-17EC678AC4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5D1B9-BA90-40A4-AEF8-C7140FFAC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jpg"/><Relationship Id="rId7" Type="http://schemas.openxmlformats.org/officeDocument/2006/relationships/image" Target="../media/image7.jpg"/><Relationship Id="rId12" Type="http://schemas.openxmlformats.org/officeDocument/2006/relationships/image" Target="../media/image12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1.jpeg"/><Relationship Id="rId5" Type="http://schemas.openxmlformats.org/officeDocument/2006/relationships/image" Target="../media/image4.jpeg"/><Relationship Id="rId10" Type="http://schemas.openxmlformats.org/officeDocument/2006/relationships/image" Target="../media/image10.jpeg"/><Relationship Id="rId4" Type="http://schemas.openxmlformats.org/officeDocument/2006/relationships/image" Target="../media/image3.jpg"/><Relationship Id="rId9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2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1.jpeg"/><Relationship Id="rId5" Type="http://schemas.openxmlformats.org/officeDocument/2006/relationships/image" Target="../media/image4.jpeg"/><Relationship Id="rId10" Type="http://schemas.openxmlformats.org/officeDocument/2006/relationships/image" Target="../media/image10.jpeg"/><Relationship Id="rId4" Type="http://schemas.openxmlformats.org/officeDocument/2006/relationships/image" Target="../media/image3.jpg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15F0B0-3934-4DE9-B7F9-6D5BB5C93D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alpha val="0"/>
                  <a:lumMod val="79000"/>
                </a:schemeClr>
              </a:gs>
              <a:gs pos="24000">
                <a:schemeClr val="tx1">
                  <a:alpha val="83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32EFCA-E451-4FEA-A2A3-7F0CA41936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18408" y="13820094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3AD34E-93A8-4C40-8439-F5823064DD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12449" y="12665528"/>
            <a:ext cx="914400" cy="914400"/>
          </a:xfrm>
          <a:prstGeom prst="ellipse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ADC6B1-6D46-4908-90E3-B6E2E1CA2E4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48203" y="14974657"/>
            <a:ext cx="914400" cy="914400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A390F3-3BF6-4CB2-AF35-678AAFA1988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1" r="16791"/>
          <a:stretch/>
        </p:blipFill>
        <p:spPr>
          <a:xfrm>
            <a:off x="706490" y="11510962"/>
            <a:ext cx="914400" cy="914400"/>
          </a:xfrm>
          <a:prstGeom prst="ellipse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23B02C9-8437-47B2-92F1-445A596324B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42244" y="10356396"/>
            <a:ext cx="914400" cy="914400"/>
          </a:xfrm>
          <a:prstGeom prst="ellipse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DFF39C5-0EAD-4E74-80BA-9AE58FB8079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8" r="17968"/>
          <a:stretch/>
        </p:blipFill>
        <p:spPr>
          <a:xfrm>
            <a:off x="754162" y="3429000"/>
            <a:ext cx="914400" cy="914400"/>
          </a:xfrm>
          <a:prstGeom prst="ellipse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42DFFF9-0CA3-4F32-A2FE-0DD6F69EBD5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0" r="16630"/>
          <a:stretch/>
        </p:blipFill>
        <p:spPr>
          <a:xfrm>
            <a:off x="736285" y="8047264"/>
            <a:ext cx="914400" cy="914400"/>
          </a:xfrm>
          <a:prstGeom prst="ellipse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1C113BC-B667-4610-B78A-66E3F91A78B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4" r="16674"/>
          <a:stretch/>
        </p:blipFill>
        <p:spPr>
          <a:xfrm>
            <a:off x="724367" y="4583566"/>
            <a:ext cx="914400" cy="914400"/>
          </a:xfrm>
          <a:prstGeom prst="ellipse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79CD288-EEC9-499F-BA37-049DA296C5E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9" r="16629"/>
          <a:stretch/>
        </p:blipFill>
        <p:spPr>
          <a:xfrm>
            <a:off x="730326" y="6892698"/>
            <a:ext cx="914400" cy="914400"/>
          </a:xfrm>
          <a:prstGeom prst="ellipse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59D62A1-C723-45DB-83DA-7CC0360FB09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9" r="16669"/>
          <a:stretch/>
        </p:blipFill>
        <p:spPr>
          <a:xfrm>
            <a:off x="760124" y="5738132"/>
            <a:ext cx="914400" cy="914400"/>
          </a:xfrm>
          <a:prstGeom prst="ellipse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2037C86-E6BF-439B-9C93-7338407EB60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0" r="16670"/>
          <a:stretch/>
        </p:blipFill>
        <p:spPr>
          <a:xfrm>
            <a:off x="700531" y="9201830"/>
            <a:ext cx="914400" cy="914400"/>
          </a:xfrm>
          <a:prstGeom prst="ellipse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0AC43489-4B24-473E-8005-64359DEBBF22}"/>
              </a:ext>
            </a:extLst>
          </p:cNvPr>
          <p:cNvGrpSpPr/>
          <p:nvPr/>
        </p:nvGrpSpPr>
        <p:grpSpPr>
          <a:xfrm>
            <a:off x="6138299" y="747439"/>
            <a:ext cx="4589165" cy="5624695"/>
            <a:chOff x="6138299" y="747439"/>
            <a:chExt cx="4589165" cy="5624695"/>
          </a:xfrm>
        </p:grpSpPr>
        <p:sp useBgFill="1"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2BE209A-6D80-46C3-BECF-C68543D9F70E}"/>
                </a:ext>
              </a:extLst>
            </p:cNvPr>
            <p:cNvSpPr/>
            <p:nvPr/>
          </p:nvSpPr>
          <p:spPr>
            <a:xfrm>
              <a:off x="7961866" y="1930360"/>
              <a:ext cx="894696" cy="3567606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49D58EC-3147-469C-8D78-FB4938E96A49}"/>
                </a:ext>
              </a:extLst>
            </p:cNvPr>
            <p:cNvSpPr/>
            <p:nvPr/>
          </p:nvSpPr>
          <p:spPr>
            <a:xfrm>
              <a:off x="7032995" y="1477911"/>
              <a:ext cx="914401" cy="439407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 useBgFill="1"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394811A-B445-4DBC-AEFA-A30BFB937D63}"/>
                </a:ext>
              </a:extLst>
            </p:cNvPr>
            <p:cNvSpPr/>
            <p:nvPr/>
          </p:nvSpPr>
          <p:spPr>
            <a:xfrm>
              <a:off x="8890082" y="1178801"/>
              <a:ext cx="894696" cy="469318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11D2A44-4B35-4DA3-8855-60A3CAAF7CE1}"/>
                </a:ext>
              </a:extLst>
            </p:cNvPr>
            <p:cNvSpPr/>
            <p:nvPr/>
          </p:nvSpPr>
          <p:spPr>
            <a:xfrm>
              <a:off x="9832768" y="747439"/>
              <a:ext cx="894696" cy="5624695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34DE735B-C189-40B6-B596-3642B0B2F859}"/>
                </a:ext>
              </a:extLst>
            </p:cNvPr>
            <p:cNvSpPr/>
            <p:nvPr/>
          </p:nvSpPr>
          <p:spPr>
            <a:xfrm>
              <a:off x="6138299" y="936434"/>
              <a:ext cx="894696" cy="5383803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A132014-7862-45C3-945E-4D5A05C6020F}"/>
              </a:ext>
            </a:extLst>
          </p:cNvPr>
          <p:cNvSpPr txBox="1"/>
          <p:nvPr/>
        </p:nvSpPr>
        <p:spPr>
          <a:xfrm>
            <a:off x="628177" y="833939"/>
            <a:ext cx="4685835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600" b="1" dirty="0">
                <a:solidFill>
                  <a:srgbClr val="00FFFC"/>
                </a:solidFill>
              </a:rPr>
              <a:t>Introduction to </a:t>
            </a:r>
            <a:endParaRPr lang="en-US" sz="3600" b="1" dirty="0">
              <a:solidFill>
                <a:srgbClr val="00FFFC"/>
              </a:solidFill>
            </a:endParaRPr>
          </a:p>
          <a:p>
            <a:r>
              <a:rPr lang="en-US" sz="3600" b="1" dirty="0">
                <a:solidFill>
                  <a:srgbClr val="00FFFC"/>
                </a:solidFill>
              </a:rPr>
              <a:t>	</a:t>
            </a:r>
            <a:r>
              <a:rPr sz="3600" b="1" dirty="0">
                <a:solidFill>
                  <a:srgbClr val="00FFFC"/>
                </a:solidFill>
              </a:rPr>
              <a:t>Web Development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F05CCF6-BA33-4284-BAAA-119EC93D944A}"/>
              </a:ext>
            </a:extLst>
          </p:cNvPr>
          <p:cNvSpPr txBox="1"/>
          <p:nvPr/>
        </p:nvSpPr>
        <p:spPr>
          <a:xfrm>
            <a:off x="2136803" y="2357601"/>
            <a:ext cx="37126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FFFC"/>
                </a:solidFill>
              </a:rPr>
              <a:t>What is web development?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FFF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FFFC"/>
                </a:solidFill>
              </a:rPr>
              <a:t>Creating websites and web applications using code and design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FFF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FFFC"/>
                </a:solidFill>
              </a:rPr>
              <a:t>Includes frontend (what users see) and backend (what happens behind the scenes) </a:t>
            </a:r>
          </a:p>
        </p:txBody>
      </p:sp>
    </p:spTree>
    <p:extLst>
      <p:ext uri="{BB962C8B-B14F-4D97-AF65-F5344CB8AC3E}">
        <p14:creationId xmlns:p14="http://schemas.microsoft.com/office/powerpoint/2010/main" val="37962247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644D22-D9B7-4968-938D-23D20C113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0952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C2D108E-9C08-4F79-9E8F-1FAC06453B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alpha val="0"/>
                  <a:lumMod val="79000"/>
                </a:schemeClr>
              </a:gs>
              <a:gs pos="24000">
                <a:schemeClr val="tx1">
                  <a:alpha val="83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4FD6D3-F170-4843-9F5F-B7BC177104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94608" y="5900785"/>
            <a:ext cx="914400" cy="914400"/>
          </a:xfrm>
          <a:prstGeom prst="ellipse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A77D751-8860-4C3A-ABFD-12B0D1A1A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88649" y="4770761"/>
            <a:ext cx="914400" cy="914400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238443-B913-451C-AFE0-F8B35F0CA6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824403" y="7030807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259766-3D41-41C6-8F07-B3AACF0DBC1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1" r="16791"/>
          <a:stretch/>
        </p:blipFill>
        <p:spPr>
          <a:xfrm>
            <a:off x="836324" y="3640737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CEBE58-08BB-49E2-859F-77A4D52940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698879" y="2167130"/>
            <a:ext cx="1257983" cy="1257983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00CA8F-4F01-4AED-8F24-8278D6BB7BA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8" r="17968"/>
          <a:stretch/>
        </p:blipFill>
        <p:spPr>
          <a:xfrm>
            <a:off x="830362" y="-4514850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FC23B5-20F9-4933-A299-B929C03C402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0" r="16630"/>
          <a:stretch/>
        </p:blipFill>
        <p:spPr>
          <a:xfrm>
            <a:off x="776731" y="-92918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6987B1-3EF6-45C0-A7DA-859DF2CA242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4" r="16674"/>
          <a:stretch/>
        </p:blipFill>
        <p:spPr>
          <a:xfrm>
            <a:off x="800567" y="-3360284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EC98C6-3BB9-45D9-AC3C-22570B1F9B1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9" r="16629"/>
          <a:stretch/>
        </p:blipFill>
        <p:spPr>
          <a:xfrm>
            <a:off x="800567" y="-1222942"/>
            <a:ext cx="914400" cy="91440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474693-E63B-4430-82B5-BF26908BBF6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9" r="16669"/>
          <a:stretch/>
        </p:blipFill>
        <p:spPr>
          <a:xfrm>
            <a:off x="836324" y="-2205718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7F8807-9E23-41B3-A752-99B77C550C5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0" r="16670"/>
          <a:stretch/>
        </p:blipFill>
        <p:spPr>
          <a:xfrm>
            <a:off x="776731" y="1037106"/>
            <a:ext cx="914400" cy="914400"/>
          </a:xfrm>
          <a:prstGeom prst="ellipse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B9F7F30-7895-47A0-8976-85FEEFBDAAE3}"/>
              </a:ext>
            </a:extLst>
          </p:cNvPr>
          <p:cNvGrpSpPr/>
          <p:nvPr/>
        </p:nvGrpSpPr>
        <p:grpSpPr>
          <a:xfrm>
            <a:off x="7567301" y="752664"/>
            <a:ext cx="4242781" cy="5148121"/>
            <a:chOff x="7479167" y="758538"/>
            <a:chExt cx="4242781" cy="5148121"/>
          </a:xfrm>
        </p:grpSpPr>
        <p:sp useBgFill="1"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39AF8A22-CEBC-4D30-B991-0C00D13724DD}"/>
                </a:ext>
              </a:extLst>
            </p:cNvPr>
            <p:cNvSpPr/>
            <p:nvPr/>
          </p:nvSpPr>
          <p:spPr>
            <a:xfrm>
              <a:off x="8429326" y="1794412"/>
              <a:ext cx="793215" cy="3565338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D135A331-3204-4E65-B559-8A010CB72DB3}"/>
                </a:ext>
              </a:extLst>
            </p:cNvPr>
            <p:cNvSpPr/>
            <p:nvPr/>
          </p:nvSpPr>
          <p:spPr>
            <a:xfrm>
              <a:off x="7479167" y="1165033"/>
              <a:ext cx="914401" cy="4527933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6480465C-14C6-43BC-94B4-BAAA32031ACA}"/>
                </a:ext>
              </a:extLst>
            </p:cNvPr>
            <p:cNvSpPr/>
            <p:nvPr/>
          </p:nvSpPr>
          <p:spPr>
            <a:xfrm>
              <a:off x="9246408" y="758538"/>
              <a:ext cx="914400" cy="5148121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A1A5D83B-8CDC-45F1-9FB6-E29120835343}"/>
                </a:ext>
              </a:extLst>
            </p:cNvPr>
            <p:cNvSpPr/>
            <p:nvPr/>
          </p:nvSpPr>
          <p:spPr>
            <a:xfrm>
              <a:off x="10173660" y="1448029"/>
              <a:ext cx="832189" cy="3961941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58D9742A-8FBA-499C-9B95-EDE150213CD9}"/>
                </a:ext>
              </a:extLst>
            </p:cNvPr>
            <p:cNvSpPr/>
            <p:nvPr/>
          </p:nvSpPr>
          <p:spPr>
            <a:xfrm>
              <a:off x="10909454" y="986006"/>
              <a:ext cx="812494" cy="469318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F708D4D-0322-4EDE-B42C-1B2BB5B6BD20}"/>
              </a:ext>
            </a:extLst>
          </p:cNvPr>
          <p:cNvSpPr txBox="1"/>
          <p:nvPr/>
        </p:nvSpPr>
        <p:spPr>
          <a:xfrm>
            <a:off x="2177300" y="329294"/>
            <a:ext cx="615389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Final Thoughts &amp; Advice For New Students</a:t>
            </a:r>
            <a:endParaRPr sz="4400" b="1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BE3623-9FF4-4C06-B9E3-E18A34BFFA51}"/>
              </a:ext>
            </a:extLst>
          </p:cNvPr>
          <p:cNvSpPr txBox="1"/>
          <p:nvPr/>
        </p:nvSpPr>
        <p:spPr>
          <a:xfrm>
            <a:off x="1812845" y="2705063"/>
            <a:ext cx="589847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Keep practicing, build small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0FFFC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Don’t fear errors — they teach you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0FFFC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Be consistent — learning </a:t>
            </a:r>
          </a:p>
          <a:p>
            <a:r>
              <a:rPr lang="en-US" sz="2800" b="1" dirty="0">
                <a:solidFill>
                  <a:srgbClr val="00FFFC"/>
                </a:solidFill>
              </a:rPr>
              <a:t>     web dev is a journey! </a:t>
            </a:r>
          </a:p>
        </p:txBody>
      </p:sp>
    </p:spTree>
    <p:extLst>
      <p:ext uri="{BB962C8B-B14F-4D97-AF65-F5344CB8AC3E}">
        <p14:creationId xmlns:p14="http://schemas.microsoft.com/office/powerpoint/2010/main" val="2221941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7F5693D-E3ED-4551-9642-DB58723F6B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DAC67F-D428-4619-A4F6-2CC48133FD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alpha val="0"/>
                  <a:lumMod val="79000"/>
                </a:schemeClr>
              </a:gs>
              <a:gs pos="24000">
                <a:schemeClr val="tx1">
                  <a:alpha val="83000"/>
                </a:schemeClr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Thank You Coders !</a:t>
            </a:r>
          </a:p>
        </p:txBody>
      </p:sp>
    </p:spTree>
    <p:extLst>
      <p:ext uri="{BB962C8B-B14F-4D97-AF65-F5344CB8AC3E}">
        <p14:creationId xmlns:p14="http://schemas.microsoft.com/office/powerpoint/2010/main" val="723612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7BE98DA-17DD-4D57-B298-AEF566A622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alpha val="0"/>
                  <a:lumMod val="79000"/>
                </a:schemeClr>
              </a:gs>
              <a:gs pos="24000">
                <a:schemeClr val="tx1">
                  <a:alpha val="83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9DD86A-4BA0-4680-BEBF-608F8EE9F6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680308" y="11705544"/>
            <a:ext cx="914400" cy="914400"/>
          </a:xfrm>
          <a:prstGeom prst="ellipse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9B3D44-F567-4609-87A8-3AF0AAD1C1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674349" y="10550978"/>
            <a:ext cx="914400" cy="914400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16D89D-559C-4EA0-992F-44D71120B02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10103" y="12860107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5EC836-6D3A-4D98-BD93-25978636483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1" r="16791"/>
          <a:stretch/>
        </p:blipFill>
        <p:spPr>
          <a:xfrm>
            <a:off x="668390" y="9396412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EF2B37-D563-4563-9155-B4ECE2C2C69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04144" y="8241846"/>
            <a:ext cx="914400" cy="914400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C8E5DF-D6B4-4642-AE3C-04E422730B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8" r="17968"/>
          <a:stretch/>
        </p:blipFill>
        <p:spPr>
          <a:xfrm>
            <a:off x="368492" y="602904"/>
            <a:ext cx="1548443" cy="1548443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87621E-484C-43E7-838E-D5D0B6C2DF0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0" r="16630"/>
          <a:stretch/>
        </p:blipFill>
        <p:spPr>
          <a:xfrm>
            <a:off x="698185" y="5917215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6AD1D5-D422-4519-A0C5-D0478203722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4" r="16674"/>
          <a:stretch/>
        </p:blipFill>
        <p:spPr>
          <a:xfrm>
            <a:off x="686267" y="2407014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9D8A80-5F36-42B6-BFD6-75920D600E9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9" r="16629"/>
          <a:stretch/>
        </p:blipFill>
        <p:spPr>
          <a:xfrm>
            <a:off x="692226" y="4747148"/>
            <a:ext cx="914400" cy="91440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1DC642-58F7-4759-9BC6-D04E78FCD6E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9" r="16669"/>
          <a:stretch/>
        </p:blipFill>
        <p:spPr>
          <a:xfrm>
            <a:off x="722024" y="3577081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4973AF-AC4D-4DDD-86B6-DE825203AC1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0" r="16670"/>
          <a:stretch/>
        </p:blipFill>
        <p:spPr>
          <a:xfrm>
            <a:off x="662431" y="7087280"/>
            <a:ext cx="914400" cy="914400"/>
          </a:xfrm>
          <a:prstGeom prst="ellipse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9CB95C6-0AA8-4C50-A5DA-55139D3B1C42}"/>
              </a:ext>
            </a:extLst>
          </p:cNvPr>
          <p:cNvGrpSpPr/>
          <p:nvPr/>
        </p:nvGrpSpPr>
        <p:grpSpPr>
          <a:xfrm>
            <a:off x="7479167" y="758538"/>
            <a:ext cx="4242781" cy="5148121"/>
            <a:chOff x="7479167" y="758538"/>
            <a:chExt cx="4242781" cy="5148121"/>
          </a:xfrm>
        </p:grpSpPr>
        <p:sp useBgFill="1"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2ED5A62F-66E7-461A-825E-2D42698E3943}"/>
                </a:ext>
              </a:extLst>
            </p:cNvPr>
            <p:cNvSpPr/>
            <p:nvPr/>
          </p:nvSpPr>
          <p:spPr>
            <a:xfrm>
              <a:off x="8429326" y="1794412"/>
              <a:ext cx="793215" cy="3565338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F1992747-B112-4264-85EA-3FF35558C9E0}"/>
                </a:ext>
              </a:extLst>
            </p:cNvPr>
            <p:cNvSpPr/>
            <p:nvPr/>
          </p:nvSpPr>
          <p:spPr>
            <a:xfrm>
              <a:off x="7479167" y="1165033"/>
              <a:ext cx="914401" cy="4527933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F308E34-F702-444E-A69F-F8DD8CAEB7CB}"/>
                </a:ext>
              </a:extLst>
            </p:cNvPr>
            <p:cNvSpPr/>
            <p:nvPr/>
          </p:nvSpPr>
          <p:spPr>
            <a:xfrm>
              <a:off x="9246408" y="758538"/>
              <a:ext cx="914400" cy="5148121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D334D71D-B0BB-4E54-A4ED-751D99A99084}"/>
                </a:ext>
              </a:extLst>
            </p:cNvPr>
            <p:cNvSpPr/>
            <p:nvPr/>
          </p:nvSpPr>
          <p:spPr>
            <a:xfrm>
              <a:off x="10173660" y="1448029"/>
              <a:ext cx="832189" cy="3961941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03B3A01-B0BB-4FC4-9E9B-236DCF6A7AAB}"/>
                </a:ext>
              </a:extLst>
            </p:cNvPr>
            <p:cNvSpPr/>
            <p:nvPr/>
          </p:nvSpPr>
          <p:spPr>
            <a:xfrm>
              <a:off x="10909454" y="986006"/>
              <a:ext cx="812494" cy="469318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99A4787-85EB-4C6E-AEA7-6920F7447B71}"/>
              </a:ext>
            </a:extLst>
          </p:cNvPr>
          <p:cNvSpPr txBox="1"/>
          <p:nvPr/>
        </p:nvSpPr>
        <p:spPr>
          <a:xfrm>
            <a:off x="2211230" y="564868"/>
            <a:ext cx="546329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FFFC"/>
                </a:solidFill>
              </a:rPr>
              <a:t>Types of Web Development</a:t>
            </a:r>
            <a:endParaRPr sz="3600" b="1" dirty="0">
              <a:solidFill>
                <a:srgbClr val="00FFFC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EADDA0-313D-41B5-A8FB-06A87A60EB0A}"/>
              </a:ext>
            </a:extLst>
          </p:cNvPr>
          <p:cNvSpPr txBox="1"/>
          <p:nvPr/>
        </p:nvSpPr>
        <p:spPr>
          <a:xfrm>
            <a:off x="1849150" y="2032636"/>
            <a:ext cx="560102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FFFC"/>
                </a:solidFill>
              </a:rPr>
              <a:t>Frontend: Layout, design, interactivity (HTML, CSS, JS)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FFF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FFFC"/>
                </a:solidFill>
              </a:rPr>
              <a:t> Backend: Server logic, databases, user management </a:t>
            </a:r>
          </a:p>
          <a:p>
            <a:r>
              <a:rPr lang="en-US" b="1" dirty="0">
                <a:solidFill>
                  <a:srgbClr val="00FFFC"/>
                </a:solidFill>
              </a:rPr>
              <a:t>       (Python, Node.js, etc.)</a:t>
            </a:r>
          </a:p>
          <a:p>
            <a:endParaRPr lang="en-US" b="1" dirty="0">
              <a:solidFill>
                <a:srgbClr val="00FFF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FFFC"/>
                </a:solidFill>
              </a:rPr>
              <a:t> Full-Stack: Both frontend &amp; backend</a:t>
            </a:r>
          </a:p>
        </p:txBody>
      </p:sp>
    </p:spTree>
    <p:extLst>
      <p:ext uri="{BB962C8B-B14F-4D97-AF65-F5344CB8AC3E}">
        <p14:creationId xmlns:p14="http://schemas.microsoft.com/office/powerpoint/2010/main" val="21187775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9B1B076-98A8-42EA-948A-FC06B601C09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alpha val="0"/>
                  <a:lumMod val="79000"/>
                </a:schemeClr>
              </a:gs>
              <a:gs pos="24000">
                <a:schemeClr val="tx1">
                  <a:alpha val="83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F29DDE-5991-4B17-8840-662E1C1DC4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18408" y="10543494"/>
            <a:ext cx="914400" cy="914400"/>
          </a:xfrm>
          <a:prstGeom prst="ellipse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3D880F-5E2E-44B3-B5D1-1BCBD6277D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12449" y="9388928"/>
            <a:ext cx="914400" cy="914400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1C2497-8457-4CDF-BC91-8F087BA1027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48203" y="11698057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92E8C2-ADDA-4D18-90CB-8536CD8A29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1" r="16791"/>
          <a:stretch/>
        </p:blipFill>
        <p:spPr>
          <a:xfrm>
            <a:off x="706490" y="8234362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E4C053-1274-4406-B0D5-662228E147A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42244" y="7079796"/>
            <a:ext cx="914400" cy="914400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F05C74-38B3-4798-B4F3-18C6AC29E51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8" r="17968"/>
          <a:stretch/>
        </p:blipFill>
        <p:spPr>
          <a:xfrm>
            <a:off x="760124" y="-415696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4BA52D-A5B0-435C-AD05-50204AAC4BF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0" r="16630"/>
          <a:stretch/>
        </p:blipFill>
        <p:spPr>
          <a:xfrm>
            <a:off x="736285" y="4795640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8F0A3E-0853-44A1-881E-F622200E26F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4" r="16674"/>
          <a:stretch/>
        </p:blipFill>
        <p:spPr>
          <a:xfrm>
            <a:off x="414775" y="726383"/>
            <a:ext cx="1557420" cy="155742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16FE10-4CE2-4437-937E-A7E735AF52E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9" r="16629"/>
          <a:stretch/>
        </p:blipFill>
        <p:spPr>
          <a:xfrm>
            <a:off x="730326" y="3653561"/>
            <a:ext cx="914400" cy="91440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4D49AF-9CA2-4D7A-9AE6-5881028D794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9" r="16669"/>
          <a:stretch/>
        </p:blipFill>
        <p:spPr>
          <a:xfrm>
            <a:off x="760124" y="2511482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B7BF22-DA6A-40FC-AEA6-D275C67684AA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0" r="16670"/>
          <a:stretch/>
        </p:blipFill>
        <p:spPr>
          <a:xfrm>
            <a:off x="700531" y="5937719"/>
            <a:ext cx="914400" cy="914400"/>
          </a:xfrm>
          <a:prstGeom prst="ellipse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7D66304-EE6B-46D6-8A5E-7714D6E2A819}"/>
              </a:ext>
            </a:extLst>
          </p:cNvPr>
          <p:cNvGrpSpPr/>
          <p:nvPr/>
        </p:nvGrpSpPr>
        <p:grpSpPr>
          <a:xfrm>
            <a:off x="6510418" y="498704"/>
            <a:ext cx="4589165" cy="5624695"/>
            <a:chOff x="6138299" y="747439"/>
            <a:chExt cx="4589165" cy="5624695"/>
          </a:xfrm>
        </p:grpSpPr>
        <p:sp useBgFill="1"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1BCF1FA-052E-45A1-BE23-B706F98CD3AB}"/>
                </a:ext>
              </a:extLst>
            </p:cNvPr>
            <p:cNvSpPr/>
            <p:nvPr/>
          </p:nvSpPr>
          <p:spPr>
            <a:xfrm>
              <a:off x="7961866" y="1930360"/>
              <a:ext cx="894696" cy="3567606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63E8E22D-5957-4E4C-9C28-928501F97CDA}"/>
                </a:ext>
              </a:extLst>
            </p:cNvPr>
            <p:cNvSpPr/>
            <p:nvPr/>
          </p:nvSpPr>
          <p:spPr>
            <a:xfrm>
              <a:off x="7032995" y="1477911"/>
              <a:ext cx="914401" cy="439407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 useBgFill="1"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CE60FCA-D70E-43A1-BE3F-FBD5A18C765E}"/>
                </a:ext>
              </a:extLst>
            </p:cNvPr>
            <p:cNvSpPr/>
            <p:nvPr/>
          </p:nvSpPr>
          <p:spPr>
            <a:xfrm>
              <a:off x="8890082" y="1178801"/>
              <a:ext cx="894696" cy="469318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FD64565C-CBBB-4101-8498-11037810DAB5}"/>
                </a:ext>
              </a:extLst>
            </p:cNvPr>
            <p:cNvSpPr/>
            <p:nvPr/>
          </p:nvSpPr>
          <p:spPr>
            <a:xfrm>
              <a:off x="9832768" y="747439"/>
              <a:ext cx="894696" cy="5624695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449BF700-819D-435A-AD1D-AAA1263CA0FF}"/>
                </a:ext>
              </a:extLst>
            </p:cNvPr>
            <p:cNvSpPr/>
            <p:nvPr/>
          </p:nvSpPr>
          <p:spPr>
            <a:xfrm>
              <a:off x="6138299" y="936434"/>
              <a:ext cx="894696" cy="5383803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2B84382-25CD-4E58-8A8D-D90CF4CE5A0C}"/>
              </a:ext>
            </a:extLst>
          </p:cNvPr>
          <p:cNvSpPr txBox="1"/>
          <p:nvPr/>
        </p:nvSpPr>
        <p:spPr>
          <a:xfrm>
            <a:off x="2183926" y="130804"/>
            <a:ext cx="3998402" cy="175432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FFFC"/>
                </a:solidFill>
              </a:rPr>
              <a:t>Key :</a:t>
            </a:r>
          </a:p>
          <a:p>
            <a:r>
              <a:rPr lang="en-US" sz="3600" b="1" dirty="0">
                <a:solidFill>
                  <a:srgbClr val="00FFFC"/>
                </a:solidFill>
              </a:rPr>
              <a:t>Front / Backend </a:t>
            </a:r>
          </a:p>
          <a:p>
            <a:r>
              <a:rPr lang="en-US" sz="3600" b="1" dirty="0">
                <a:solidFill>
                  <a:srgbClr val="00FFFC"/>
                </a:solidFill>
              </a:rPr>
              <a:t>	    Technologies</a:t>
            </a:r>
            <a:endParaRPr sz="3600" b="1" dirty="0">
              <a:solidFill>
                <a:srgbClr val="00FFFC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B25B38E-3B88-4805-8CD6-3FF8C56D5F38}"/>
              </a:ext>
            </a:extLst>
          </p:cNvPr>
          <p:cNvSpPr txBox="1"/>
          <p:nvPr/>
        </p:nvSpPr>
        <p:spPr>
          <a:xfrm>
            <a:off x="2087268" y="1888565"/>
            <a:ext cx="2667333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Front End :</a:t>
            </a:r>
          </a:p>
          <a:p>
            <a:endParaRPr lang="en-US" b="1" dirty="0">
              <a:solidFill>
                <a:srgbClr val="00FFFC"/>
              </a:solidFill>
            </a:endParaRPr>
          </a:p>
          <a:p>
            <a:r>
              <a:rPr lang="en-US" sz="2000" b="1" dirty="0">
                <a:solidFill>
                  <a:srgbClr val="00FFFC"/>
                </a:solidFill>
              </a:rPr>
              <a:t>HTML: Structure</a:t>
            </a:r>
          </a:p>
          <a:p>
            <a:endParaRPr lang="en-US" sz="2000" b="1" dirty="0">
              <a:solidFill>
                <a:srgbClr val="00FFFC"/>
              </a:solidFill>
            </a:endParaRPr>
          </a:p>
          <a:p>
            <a:r>
              <a:rPr lang="en-US" sz="2000" b="1" dirty="0">
                <a:solidFill>
                  <a:srgbClr val="00FFFC"/>
                </a:solidFill>
              </a:rPr>
              <a:t>CSS: Styling </a:t>
            </a:r>
          </a:p>
          <a:p>
            <a:endParaRPr lang="en-US" sz="2000" b="1" dirty="0">
              <a:solidFill>
                <a:srgbClr val="00FFFC"/>
              </a:solidFill>
            </a:endParaRPr>
          </a:p>
          <a:p>
            <a:r>
              <a:rPr lang="en-US" sz="2000" b="1" dirty="0">
                <a:solidFill>
                  <a:srgbClr val="00FFFC"/>
                </a:solidFill>
              </a:rPr>
              <a:t>JavaScript: Interaction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B31875D-1C5B-4A07-8A84-9804B39C8476}"/>
              </a:ext>
            </a:extLst>
          </p:cNvPr>
          <p:cNvSpPr txBox="1"/>
          <p:nvPr/>
        </p:nvSpPr>
        <p:spPr>
          <a:xfrm>
            <a:off x="1869252" y="4311727"/>
            <a:ext cx="5259773" cy="25237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Back End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FFF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FFFC"/>
                </a:solidFill>
              </a:rPr>
              <a:t>Server-side programming </a:t>
            </a:r>
          </a:p>
          <a:p>
            <a:r>
              <a:rPr lang="en-US" b="1" dirty="0">
                <a:solidFill>
                  <a:srgbClr val="00FFFC"/>
                </a:solidFill>
              </a:rPr>
              <a:t>      (e.g., Python/Django, PHP, Node.js)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FFF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FFFC"/>
                </a:solidFill>
              </a:rPr>
              <a:t>Database interaction (MySQL, PostgreSQL, SQLite)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FFF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FFFC"/>
                </a:solidFill>
              </a:rPr>
              <a:t>APIs and routing</a:t>
            </a:r>
          </a:p>
        </p:txBody>
      </p:sp>
    </p:spTree>
    <p:extLst>
      <p:ext uri="{BB962C8B-B14F-4D97-AF65-F5344CB8AC3E}">
        <p14:creationId xmlns:p14="http://schemas.microsoft.com/office/powerpoint/2010/main" val="4066263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E3D6EF3-E4DA-446A-93AB-32B3F9A63B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alpha val="0"/>
                  <a:lumMod val="79000"/>
                </a:schemeClr>
              </a:gs>
              <a:gs pos="24000">
                <a:schemeClr val="tx1">
                  <a:alpha val="83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E577DA-8C0A-4BC6-8E11-C434ECACDC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56508" y="10486344"/>
            <a:ext cx="914400" cy="914400"/>
          </a:xfrm>
          <a:prstGeom prst="ellipse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17FACE-B099-4F11-9C18-89BE4CAD43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50549" y="9331778"/>
            <a:ext cx="914400" cy="914400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AE80E7-6BF9-482D-A3D7-21CC11C824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86303" y="11640907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26D649-835E-471D-9EE6-5687BB8A850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1" r="16791"/>
          <a:stretch/>
        </p:blipFill>
        <p:spPr>
          <a:xfrm>
            <a:off x="744590" y="8177212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1F9612-4F16-4871-B9C2-FCCA8F8483F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80344" y="7026704"/>
            <a:ext cx="914400" cy="914400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ECA9FB-F938-4F16-BD8C-1E74E88B890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8" r="17968"/>
          <a:stretch/>
        </p:blipFill>
        <p:spPr>
          <a:xfrm>
            <a:off x="738631" y="-526596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54569F-4F3D-4874-B591-E9B31507C47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0" r="16630"/>
          <a:stretch/>
        </p:blipFill>
        <p:spPr>
          <a:xfrm>
            <a:off x="774385" y="4725684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CC315F-ED09-4B81-B664-4A755D46DD0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4" r="16674"/>
          <a:stretch/>
        </p:blipFill>
        <p:spPr>
          <a:xfrm>
            <a:off x="750549" y="623914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83A75E-F961-41DE-923E-F752BC40DB1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9" r="16629"/>
          <a:stretch/>
        </p:blipFill>
        <p:spPr>
          <a:xfrm>
            <a:off x="768426" y="3575174"/>
            <a:ext cx="914400" cy="91440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9761A9-E0A6-4FDE-A9B5-E4DF991ABBD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9" r="16669"/>
          <a:stretch/>
        </p:blipFill>
        <p:spPr>
          <a:xfrm>
            <a:off x="403831" y="1774424"/>
            <a:ext cx="1564640" cy="156464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5FFF4DC-4BF7-4101-AAFE-973AE431386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0" r="16670"/>
          <a:stretch/>
        </p:blipFill>
        <p:spPr>
          <a:xfrm>
            <a:off x="738631" y="5876194"/>
            <a:ext cx="914400" cy="914400"/>
          </a:xfrm>
          <a:prstGeom prst="ellipse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B370F62C-6C65-4D4E-BBE9-0228262A54F8}"/>
              </a:ext>
            </a:extLst>
          </p:cNvPr>
          <p:cNvGrpSpPr/>
          <p:nvPr/>
        </p:nvGrpSpPr>
        <p:grpSpPr>
          <a:xfrm>
            <a:off x="7545388" y="765003"/>
            <a:ext cx="4242781" cy="5148121"/>
            <a:chOff x="7479167" y="758538"/>
            <a:chExt cx="4242781" cy="5148121"/>
          </a:xfrm>
        </p:grpSpPr>
        <p:sp useBgFill="1"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0D5B4E1-DC86-42D1-8EEC-0558AAED470C}"/>
                </a:ext>
              </a:extLst>
            </p:cNvPr>
            <p:cNvSpPr/>
            <p:nvPr/>
          </p:nvSpPr>
          <p:spPr>
            <a:xfrm>
              <a:off x="8429326" y="1794412"/>
              <a:ext cx="793215" cy="3565338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5161CDF4-ABC1-4FB3-8200-8C150AB67D2F}"/>
                </a:ext>
              </a:extLst>
            </p:cNvPr>
            <p:cNvSpPr/>
            <p:nvPr/>
          </p:nvSpPr>
          <p:spPr>
            <a:xfrm>
              <a:off x="7479167" y="1165033"/>
              <a:ext cx="914401" cy="4527933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61FD4E57-129F-4F2D-9A95-E44077140709}"/>
                </a:ext>
              </a:extLst>
            </p:cNvPr>
            <p:cNvSpPr/>
            <p:nvPr/>
          </p:nvSpPr>
          <p:spPr>
            <a:xfrm>
              <a:off x="9246408" y="758538"/>
              <a:ext cx="914400" cy="5148121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F6DC20F7-A514-4FEC-9A65-B4F9BF36134C}"/>
                </a:ext>
              </a:extLst>
            </p:cNvPr>
            <p:cNvSpPr/>
            <p:nvPr/>
          </p:nvSpPr>
          <p:spPr>
            <a:xfrm>
              <a:off x="10173660" y="1448029"/>
              <a:ext cx="832189" cy="3961941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423FD7FC-6549-4A0D-AC58-95D70A96EB89}"/>
                </a:ext>
              </a:extLst>
            </p:cNvPr>
            <p:cNvSpPr/>
            <p:nvPr/>
          </p:nvSpPr>
          <p:spPr>
            <a:xfrm>
              <a:off x="10909454" y="986006"/>
              <a:ext cx="812494" cy="469318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D405F21D-08F0-46C3-9911-51C004060C5D}"/>
              </a:ext>
            </a:extLst>
          </p:cNvPr>
          <p:cNvSpPr txBox="1"/>
          <p:nvPr/>
        </p:nvSpPr>
        <p:spPr>
          <a:xfrm>
            <a:off x="1926784" y="453202"/>
            <a:ext cx="575215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Web Development Workflow</a:t>
            </a:r>
            <a:endParaRPr sz="3600" b="1" dirty="0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251A693-A49D-427F-9049-9EF79F3A18F4}"/>
              </a:ext>
            </a:extLst>
          </p:cNvPr>
          <p:cNvSpPr txBox="1"/>
          <p:nvPr/>
        </p:nvSpPr>
        <p:spPr>
          <a:xfrm>
            <a:off x="2138445" y="1348800"/>
            <a:ext cx="5540491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200" b="1" spc="300" dirty="0">
                <a:solidFill>
                  <a:srgbClr val="00FFFC"/>
                </a:solidFill>
              </a:rPr>
              <a:t>Planning </a:t>
            </a:r>
          </a:p>
          <a:p>
            <a:pPr marL="342900" indent="-342900">
              <a:buAutoNum type="arabicPeriod"/>
            </a:pPr>
            <a:endParaRPr lang="en-US" sz="3200" b="1" spc="300" dirty="0">
              <a:solidFill>
                <a:srgbClr val="00FFFC"/>
              </a:solidFill>
            </a:endParaRPr>
          </a:p>
          <a:p>
            <a:pPr marL="342900" indent="-342900">
              <a:buAutoNum type="arabicPeriod"/>
            </a:pPr>
            <a:r>
              <a:rPr lang="en-US" sz="3200" b="1" spc="300" dirty="0">
                <a:solidFill>
                  <a:srgbClr val="00FFFC"/>
                </a:solidFill>
              </a:rPr>
              <a:t>Designing UI</a:t>
            </a:r>
          </a:p>
          <a:p>
            <a:pPr marL="342900" indent="-342900">
              <a:buAutoNum type="arabicPeriod"/>
            </a:pPr>
            <a:endParaRPr lang="en-US" sz="3200" b="1" spc="300" dirty="0">
              <a:solidFill>
                <a:srgbClr val="00FFFC"/>
              </a:solidFill>
            </a:endParaRPr>
          </a:p>
          <a:p>
            <a:pPr marL="342900" indent="-342900">
              <a:buAutoNum type="arabicPeriod"/>
            </a:pPr>
            <a:r>
              <a:rPr lang="en-US" sz="3200" b="1" spc="300" dirty="0">
                <a:solidFill>
                  <a:srgbClr val="00FFFC"/>
                </a:solidFill>
              </a:rPr>
              <a:t>Writing frontend code</a:t>
            </a:r>
          </a:p>
          <a:p>
            <a:pPr marL="342900" indent="-342900">
              <a:buAutoNum type="arabicPeriod"/>
            </a:pPr>
            <a:endParaRPr lang="en-US" sz="3200" b="1" spc="300" dirty="0">
              <a:solidFill>
                <a:srgbClr val="00FFFC"/>
              </a:solidFill>
            </a:endParaRPr>
          </a:p>
          <a:p>
            <a:pPr marL="342900" indent="-342900">
              <a:buAutoNum type="arabicPeriod"/>
            </a:pPr>
            <a:r>
              <a:rPr lang="en-US" sz="3200" b="1" spc="300" dirty="0">
                <a:solidFill>
                  <a:srgbClr val="00FFFC"/>
                </a:solidFill>
              </a:rPr>
              <a:t>Setting up backend 2/5 </a:t>
            </a:r>
          </a:p>
          <a:p>
            <a:pPr marL="342900" indent="-342900">
              <a:buAutoNum type="arabicPeriod"/>
            </a:pPr>
            <a:endParaRPr lang="en-US" sz="3200" b="1" spc="300" dirty="0">
              <a:solidFill>
                <a:srgbClr val="00FFFC"/>
              </a:solidFill>
            </a:endParaRPr>
          </a:p>
          <a:p>
            <a:pPr marL="342900" indent="-342900">
              <a:buAutoNum type="arabicPeriod"/>
            </a:pPr>
            <a:r>
              <a:rPr lang="en-US" sz="3200" b="1" spc="300" dirty="0">
                <a:solidFill>
                  <a:srgbClr val="00FFFC"/>
                </a:solidFill>
              </a:rPr>
              <a:t>Connecting database</a:t>
            </a:r>
          </a:p>
          <a:p>
            <a:pPr marL="342900" indent="-342900">
              <a:buAutoNum type="arabicPeriod"/>
            </a:pPr>
            <a:endParaRPr lang="en-US" sz="3200" b="1" spc="300" dirty="0">
              <a:solidFill>
                <a:srgbClr val="00FFFC"/>
              </a:solidFill>
            </a:endParaRPr>
          </a:p>
          <a:p>
            <a:pPr marL="342900" indent="-342900">
              <a:buAutoNum type="arabicPeriod"/>
            </a:pPr>
            <a:r>
              <a:rPr lang="en-US" sz="3200" b="1" spc="300" dirty="0">
                <a:solidFill>
                  <a:srgbClr val="00FFFC"/>
                </a:solidFill>
              </a:rPr>
              <a:t>Testing and Deployment</a:t>
            </a:r>
          </a:p>
        </p:txBody>
      </p:sp>
    </p:spTree>
    <p:extLst>
      <p:ext uri="{BB962C8B-B14F-4D97-AF65-F5344CB8AC3E}">
        <p14:creationId xmlns:p14="http://schemas.microsoft.com/office/powerpoint/2010/main" val="24676802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66287EA5-5D46-4420-8A05-01A37C9FC8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alpha val="0"/>
                  <a:lumMod val="79000"/>
                </a:schemeClr>
              </a:gs>
              <a:gs pos="24000">
                <a:schemeClr val="tx1">
                  <a:alpha val="83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A7C5D49-CA78-4DF2-8189-C869C32ACE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18408" y="9476694"/>
            <a:ext cx="914400" cy="914400"/>
          </a:xfrm>
          <a:prstGeom prst="ellipse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60CBDCB-27EA-4830-B7E3-F1E429FD0F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12449" y="8322128"/>
            <a:ext cx="914400" cy="914400"/>
          </a:xfrm>
          <a:prstGeom prst="ellipse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88E143-1146-4041-8F05-AFCBD323DA1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48203" y="10631257"/>
            <a:ext cx="914400" cy="914400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8D68C56-B962-441E-8B06-68C40ACB3B6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1" r="16791"/>
          <a:stretch/>
        </p:blipFill>
        <p:spPr>
          <a:xfrm>
            <a:off x="706490" y="7199193"/>
            <a:ext cx="914400" cy="914400"/>
          </a:xfrm>
          <a:prstGeom prst="ellipse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EEC0B8D-CFE5-41E9-B01D-39D985E4200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42244" y="6076259"/>
            <a:ext cx="914400" cy="914400"/>
          </a:xfrm>
          <a:prstGeom prst="ellipse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388379D-78F9-4523-B46B-453E07EA59D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8" r="17968"/>
          <a:stretch/>
        </p:blipFill>
        <p:spPr>
          <a:xfrm>
            <a:off x="754162" y="-1002536"/>
            <a:ext cx="914400" cy="914400"/>
          </a:xfrm>
          <a:prstGeom prst="ellipse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A33314-C698-4C3C-8BCD-64C8D27EB56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0" r="16630"/>
          <a:stretch/>
        </p:blipFill>
        <p:spPr>
          <a:xfrm>
            <a:off x="700531" y="3830391"/>
            <a:ext cx="914400" cy="914400"/>
          </a:xfrm>
          <a:prstGeom prst="ellipse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A6AFC57-40CD-4C0F-85C1-E5779780664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4" r="16674"/>
          <a:stretch/>
        </p:blipFill>
        <p:spPr>
          <a:xfrm>
            <a:off x="700531" y="-20936"/>
            <a:ext cx="914400" cy="914400"/>
          </a:xfrm>
          <a:prstGeom prst="ellipse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A24F99A-336E-4DE6-B079-9FD7D463C53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9" r="16629"/>
          <a:stretch/>
        </p:blipFill>
        <p:spPr>
          <a:xfrm>
            <a:off x="484247" y="2224932"/>
            <a:ext cx="1396925" cy="1396925"/>
          </a:xfrm>
          <a:prstGeom prst="ellipse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C10797C-6AC7-4D0C-9C05-06488942402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9" r="16669"/>
          <a:stretch/>
        </p:blipFill>
        <p:spPr>
          <a:xfrm>
            <a:off x="707799" y="1101998"/>
            <a:ext cx="914400" cy="914400"/>
          </a:xfrm>
          <a:prstGeom prst="ellipse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4B753E7-2BCB-4451-AD08-264C7E6C5BB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0" r="16670"/>
          <a:stretch/>
        </p:blipFill>
        <p:spPr>
          <a:xfrm>
            <a:off x="700531" y="4953325"/>
            <a:ext cx="914400" cy="914400"/>
          </a:xfrm>
          <a:prstGeom prst="ellipse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6AFCABD3-E33C-4684-8A70-68F5FB185F48}"/>
              </a:ext>
            </a:extLst>
          </p:cNvPr>
          <p:cNvGrpSpPr/>
          <p:nvPr/>
        </p:nvGrpSpPr>
        <p:grpSpPr>
          <a:xfrm>
            <a:off x="6895036" y="451564"/>
            <a:ext cx="4589165" cy="5624695"/>
            <a:chOff x="6138299" y="747439"/>
            <a:chExt cx="4589165" cy="5624695"/>
          </a:xfrm>
        </p:grpSpPr>
        <p:sp useBgFill="1"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020C4251-43C1-4CAE-8984-98960033FA7E}"/>
                </a:ext>
              </a:extLst>
            </p:cNvPr>
            <p:cNvSpPr/>
            <p:nvPr/>
          </p:nvSpPr>
          <p:spPr>
            <a:xfrm>
              <a:off x="7961866" y="1930360"/>
              <a:ext cx="894696" cy="3567606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934D033-8792-4589-A582-6A9FC94FA126}"/>
                </a:ext>
              </a:extLst>
            </p:cNvPr>
            <p:cNvSpPr/>
            <p:nvPr/>
          </p:nvSpPr>
          <p:spPr>
            <a:xfrm>
              <a:off x="7032995" y="1477911"/>
              <a:ext cx="914401" cy="439407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 useBgFill="1"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54739249-3E87-446A-87A5-7767668E831D}"/>
                </a:ext>
              </a:extLst>
            </p:cNvPr>
            <p:cNvSpPr/>
            <p:nvPr/>
          </p:nvSpPr>
          <p:spPr>
            <a:xfrm>
              <a:off x="8890082" y="1178801"/>
              <a:ext cx="894696" cy="469318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27A19AA1-6F7F-427A-B644-F7FB0FB4D4D0}"/>
                </a:ext>
              </a:extLst>
            </p:cNvPr>
            <p:cNvSpPr/>
            <p:nvPr/>
          </p:nvSpPr>
          <p:spPr>
            <a:xfrm>
              <a:off x="9832768" y="747439"/>
              <a:ext cx="894696" cy="5624695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C38C98E-8E1A-4CE9-A92F-EA4E8356010F}"/>
                </a:ext>
              </a:extLst>
            </p:cNvPr>
            <p:cNvSpPr/>
            <p:nvPr/>
          </p:nvSpPr>
          <p:spPr>
            <a:xfrm>
              <a:off x="6138299" y="936434"/>
              <a:ext cx="894696" cy="5383803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DA330EDB-0E0D-4CCC-BD21-1AD0CE81C199}"/>
              </a:ext>
            </a:extLst>
          </p:cNvPr>
          <p:cNvSpPr txBox="1"/>
          <p:nvPr/>
        </p:nvSpPr>
        <p:spPr>
          <a:xfrm>
            <a:off x="1926783" y="453202"/>
            <a:ext cx="535938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Tools Used by Web 			          Developers </a:t>
            </a:r>
            <a:endParaRPr sz="3600" b="1" dirty="0">
              <a:solidFill>
                <a:srgbClr val="FF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86F3903-4D19-46DF-B594-71EA9F35D05A}"/>
              </a:ext>
            </a:extLst>
          </p:cNvPr>
          <p:cNvSpPr txBox="1"/>
          <p:nvPr/>
        </p:nvSpPr>
        <p:spPr>
          <a:xfrm>
            <a:off x="2269599" y="2062429"/>
            <a:ext cx="5440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Sites should work on all devices</a:t>
            </a:r>
          </a:p>
          <a:p>
            <a:r>
              <a:rPr lang="en-US" dirty="0"/>
              <a:t> Use of media queries, frameworks (Bootstrap, Tailwind)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8259C6C-3B56-467C-81C8-51688E984443}"/>
              </a:ext>
            </a:extLst>
          </p:cNvPr>
          <p:cNvSpPr txBox="1"/>
          <p:nvPr/>
        </p:nvSpPr>
        <p:spPr>
          <a:xfrm>
            <a:off x="2133582" y="1854613"/>
            <a:ext cx="316338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VS Code,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 Git &amp; GitHub,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Chrome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rgbClr val="00FFFC"/>
                </a:solidFill>
              </a:rPr>
              <a:t>DevTools</a:t>
            </a:r>
            <a:endParaRPr lang="en-US" sz="2800" b="1" dirty="0">
              <a:solidFill>
                <a:srgbClr val="00FFFC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Postman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0FFFC"/>
              </a:solidFill>
            </a:endParaRPr>
          </a:p>
          <a:p>
            <a:r>
              <a:rPr lang="en-US" sz="2800" b="1" dirty="0">
                <a:solidFill>
                  <a:srgbClr val="00FFFC"/>
                </a:solidFill>
              </a:rPr>
              <a:t>    </a:t>
            </a:r>
            <a:r>
              <a:rPr lang="en-US" sz="3200" b="1" dirty="0">
                <a:solidFill>
                  <a:srgbClr val="FF0000"/>
                </a:solidFill>
              </a:rPr>
              <a:t>Design tools:</a:t>
            </a:r>
            <a:endParaRPr lang="en-US" sz="3200" b="1" dirty="0">
              <a:solidFill>
                <a:srgbClr val="00FFFC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 </a:t>
            </a:r>
            <a:r>
              <a:rPr lang="en-US" sz="2800" b="1" dirty="0" err="1">
                <a:solidFill>
                  <a:srgbClr val="00FFFC"/>
                </a:solidFill>
              </a:rPr>
              <a:t>Figma</a:t>
            </a:r>
            <a:endParaRPr lang="en-US" sz="2800" b="1" dirty="0">
              <a:solidFill>
                <a:srgbClr val="00FFFC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 Canva </a:t>
            </a:r>
          </a:p>
        </p:txBody>
      </p:sp>
    </p:spTree>
    <p:extLst>
      <p:ext uri="{BB962C8B-B14F-4D97-AF65-F5344CB8AC3E}">
        <p14:creationId xmlns:p14="http://schemas.microsoft.com/office/powerpoint/2010/main" val="12127948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E965B9-FC3F-4263-9475-EFCC6DB59C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alpha val="0"/>
                  <a:lumMod val="79000"/>
                </a:schemeClr>
              </a:gs>
              <a:gs pos="24000">
                <a:schemeClr val="tx1">
                  <a:alpha val="83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4E2000-5144-4C72-B21F-D366D539EA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94608" y="6844000"/>
            <a:ext cx="914400" cy="914400"/>
          </a:xfrm>
          <a:prstGeom prst="ellipse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E8D530-C26C-463C-B9B9-E85F9558B4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88649" y="5723744"/>
            <a:ext cx="914400" cy="914400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D26E18-F6CF-43BC-A9DF-A0F622C400D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824403" y="7964257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93A16A-696D-4022-AEA7-3EFECEE9381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1" r="16791"/>
          <a:stretch/>
        </p:blipFill>
        <p:spPr>
          <a:xfrm>
            <a:off x="782690" y="4603488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6120BB-0452-4490-94F1-CE90D34BD2C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818444" y="3483232"/>
            <a:ext cx="914400" cy="914400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1ED420-20A1-4377-954F-A7CEDDE21DB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8" r="17968"/>
          <a:stretch/>
        </p:blipFill>
        <p:spPr>
          <a:xfrm>
            <a:off x="830362" y="-3581400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AE3F15-328E-48FE-8376-5B0405F0A44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0" r="16630"/>
          <a:stretch/>
        </p:blipFill>
        <p:spPr>
          <a:xfrm>
            <a:off x="584529" y="858316"/>
            <a:ext cx="1298804" cy="1298804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460642-ED8D-4047-98A3-F2C9F326139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4" r="16674"/>
          <a:stretch/>
        </p:blipFill>
        <p:spPr>
          <a:xfrm>
            <a:off x="800567" y="-2426834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80D0EC-B6F3-4FF2-96A5-25DC900FE3C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9" r="16629"/>
          <a:stretch/>
        </p:blipFill>
        <p:spPr>
          <a:xfrm>
            <a:off x="806526" y="-261940"/>
            <a:ext cx="914400" cy="91440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5F57499-ABBA-46F0-9926-C5D86FE8233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9" r="16669"/>
          <a:stretch/>
        </p:blipFill>
        <p:spPr>
          <a:xfrm>
            <a:off x="836324" y="-1272268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9474A5-AA11-406A-8A96-15176CD55A41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0" r="16670"/>
          <a:stretch/>
        </p:blipFill>
        <p:spPr>
          <a:xfrm>
            <a:off x="776731" y="2362976"/>
            <a:ext cx="914400" cy="914400"/>
          </a:xfrm>
          <a:prstGeom prst="ellipse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C7E51DA-88B9-4729-9885-D5CC2152C5E8}"/>
              </a:ext>
            </a:extLst>
          </p:cNvPr>
          <p:cNvGrpSpPr/>
          <p:nvPr/>
        </p:nvGrpSpPr>
        <p:grpSpPr>
          <a:xfrm>
            <a:off x="7743571" y="854939"/>
            <a:ext cx="4242781" cy="5148121"/>
            <a:chOff x="7479167" y="758538"/>
            <a:chExt cx="4242781" cy="5148121"/>
          </a:xfrm>
        </p:grpSpPr>
        <p:sp useBgFill="1"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0C64E62-301F-48C6-9630-298733B97169}"/>
                </a:ext>
              </a:extLst>
            </p:cNvPr>
            <p:cNvSpPr/>
            <p:nvPr/>
          </p:nvSpPr>
          <p:spPr>
            <a:xfrm>
              <a:off x="8429326" y="1794412"/>
              <a:ext cx="793215" cy="3565338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DBD8665F-C5C5-4CFC-95FB-9EFE845D9C3C}"/>
                </a:ext>
              </a:extLst>
            </p:cNvPr>
            <p:cNvSpPr/>
            <p:nvPr/>
          </p:nvSpPr>
          <p:spPr>
            <a:xfrm>
              <a:off x="7479167" y="1165033"/>
              <a:ext cx="914401" cy="4527933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B192926A-1C30-4C34-A0D7-7D0FFC25EB20}"/>
                </a:ext>
              </a:extLst>
            </p:cNvPr>
            <p:cNvSpPr/>
            <p:nvPr/>
          </p:nvSpPr>
          <p:spPr>
            <a:xfrm>
              <a:off x="9246408" y="758538"/>
              <a:ext cx="914400" cy="5148121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4D2DD2F-1763-4CE6-922B-D34457D14444}"/>
                </a:ext>
              </a:extLst>
            </p:cNvPr>
            <p:cNvSpPr/>
            <p:nvPr/>
          </p:nvSpPr>
          <p:spPr>
            <a:xfrm>
              <a:off x="10173660" y="1448029"/>
              <a:ext cx="832189" cy="3961941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CCB245C-D3C0-45AD-AA88-856A5294D02D}"/>
                </a:ext>
              </a:extLst>
            </p:cNvPr>
            <p:cNvSpPr/>
            <p:nvPr/>
          </p:nvSpPr>
          <p:spPr>
            <a:xfrm>
              <a:off x="10909454" y="986006"/>
              <a:ext cx="812494" cy="469318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3F46F9D-E8BD-445A-A66F-E25AAB38A6F7}"/>
              </a:ext>
            </a:extLst>
          </p:cNvPr>
          <p:cNvSpPr txBox="1"/>
          <p:nvPr/>
        </p:nvSpPr>
        <p:spPr>
          <a:xfrm>
            <a:off x="2177301" y="329294"/>
            <a:ext cx="535938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Career Opportunities </a:t>
            </a:r>
            <a:endParaRPr sz="4400" b="1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0614B8-9421-49CE-BF63-1653B55087A6}"/>
              </a:ext>
            </a:extLst>
          </p:cNvPr>
          <p:cNvSpPr txBox="1"/>
          <p:nvPr/>
        </p:nvSpPr>
        <p:spPr>
          <a:xfrm>
            <a:off x="2368712" y="1703632"/>
            <a:ext cx="488948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FFFC"/>
                </a:solidFill>
              </a:rPr>
              <a:t>Frontend Developer</a:t>
            </a:r>
          </a:p>
          <a:p>
            <a:r>
              <a:rPr lang="en-US" sz="3200" b="1" dirty="0">
                <a:solidFill>
                  <a:srgbClr val="00FFFC"/>
                </a:solidFill>
              </a:rPr>
              <a:t> </a:t>
            </a:r>
          </a:p>
          <a:p>
            <a:r>
              <a:rPr lang="en-US" sz="3200" b="1" dirty="0">
                <a:solidFill>
                  <a:srgbClr val="00FFFC"/>
                </a:solidFill>
              </a:rPr>
              <a:t>Backend Developer </a:t>
            </a:r>
          </a:p>
          <a:p>
            <a:endParaRPr lang="en-US" sz="3200" b="1" dirty="0">
              <a:solidFill>
                <a:srgbClr val="00FFFC"/>
              </a:solidFill>
            </a:endParaRPr>
          </a:p>
          <a:p>
            <a:r>
              <a:rPr lang="en-US" sz="3200" b="1" dirty="0">
                <a:solidFill>
                  <a:srgbClr val="00FFFC"/>
                </a:solidFill>
              </a:rPr>
              <a:t>Full-Stack Developer </a:t>
            </a:r>
          </a:p>
          <a:p>
            <a:endParaRPr lang="en-US" sz="3200" b="1" dirty="0">
              <a:solidFill>
                <a:srgbClr val="00FFFC"/>
              </a:solidFill>
            </a:endParaRPr>
          </a:p>
          <a:p>
            <a:r>
              <a:rPr lang="en-US" sz="3200" b="1" dirty="0">
                <a:solidFill>
                  <a:srgbClr val="00FFFC"/>
                </a:solidFill>
              </a:rPr>
              <a:t>UI/UX Designer, Web Tester</a:t>
            </a:r>
          </a:p>
        </p:txBody>
      </p:sp>
    </p:spTree>
    <p:extLst>
      <p:ext uri="{BB962C8B-B14F-4D97-AF65-F5344CB8AC3E}">
        <p14:creationId xmlns:p14="http://schemas.microsoft.com/office/powerpoint/2010/main" val="2199063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096A82D-1104-404C-8C8E-D37B79365A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alpha val="0"/>
                  <a:lumMod val="79000"/>
                </a:schemeClr>
              </a:gs>
              <a:gs pos="24000">
                <a:schemeClr val="tx1">
                  <a:alpha val="83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4F4744-3009-4381-B5F0-CF59377F98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18408" y="5942684"/>
            <a:ext cx="914400" cy="914400"/>
          </a:xfrm>
          <a:prstGeom prst="ellipse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22944CF-313B-4DAD-B1D8-C09A0575FA9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01958" y="4873610"/>
            <a:ext cx="914400" cy="914400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A7956A-D968-4DE4-8FFE-4176E01ED4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48203" y="7011757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0C790A-A7E7-4471-8E5C-CC8CED115E6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1" r="16791"/>
          <a:stretch/>
        </p:blipFill>
        <p:spPr>
          <a:xfrm>
            <a:off x="701958" y="3804536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2946D4-2D45-4235-8A14-3FD4B33411B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54162" y="2735462"/>
            <a:ext cx="914400" cy="914400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4BACF1-2D1D-4941-9424-B4E21A01D4D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8" r="17968"/>
          <a:stretch/>
        </p:blipFill>
        <p:spPr>
          <a:xfrm>
            <a:off x="754162" y="-4533900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CB716C-6DC0-415E-8897-C3A1AEA7658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0" r="16630"/>
          <a:stretch/>
        </p:blipFill>
        <p:spPr>
          <a:xfrm>
            <a:off x="742244" y="-1128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B2D6C1-AA4A-45EE-965A-D0C83BB7B3C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4" r="16674"/>
          <a:stretch/>
        </p:blipFill>
        <p:spPr>
          <a:xfrm>
            <a:off x="724367" y="-3379334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EE4C75-D72F-44BC-9327-B08E0C0716C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9" r="16629"/>
          <a:stretch/>
        </p:blipFill>
        <p:spPr>
          <a:xfrm>
            <a:off x="730326" y="-1070202"/>
            <a:ext cx="914400" cy="91440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466585-C819-47D4-A6FA-B6E19562C4C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9" r="16669"/>
          <a:stretch/>
        </p:blipFill>
        <p:spPr>
          <a:xfrm>
            <a:off x="760124" y="-2224768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F8FF5B-FE4B-4E84-9331-0F1A0874E0A7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0" r="16670"/>
          <a:stretch/>
        </p:blipFill>
        <p:spPr>
          <a:xfrm>
            <a:off x="488110" y="1067946"/>
            <a:ext cx="1512842" cy="1512842"/>
          </a:xfrm>
          <a:prstGeom prst="ellipse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58903F5-D38F-48E0-94F5-CC685C5A58B9}"/>
              </a:ext>
            </a:extLst>
          </p:cNvPr>
          <p:cNvGrpSpPr/>
          <p:nvPr/>
        </p:nvGrpSpPr>
        <p:grpSpPr>
          <a:xfrm>
            <a:off x="7255899" y="775189"/>
            <a:ext cx="4589165" cy="5624695"/>
            <a:chOff x="6138299" y="747439"/>
            <a:chExt cx="4589165" cy="5624695"/>
          </a:xfrm>
        </p:grpSpPr>
        <p:sp useBgFill="1"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6BA5AC5-9EA3-4DEF-B532-8ABFFFC1272D}"/>
                </a:ext>
              </a:extLst>
            </p:cNvPr>
            <p:cNvSpPr/>
            <p:nvPr/>
          </p:nvSpPr>
          <p:spPr>
            <a:xfrm>
              <a:off x="7961866" y="1930360"/>
              <a:ext cx="894696" cy="3567606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C9FAF532-3DEB-4CB2-B3CA-9A4506535B90}"/>
                </a:ext>
              </a:extLst>
            </p:cNvPr>
            <p:cNvSpPr/>
            <p:nvPr/>
          </p:nvSpPr>
          <p:spPr>
            <a:xfrm>
              <a:off x="7032995" y="1477911"/>
              <a:ext cx="914401" cy="439407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 useBgFill="1"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76A8B3C9-0699-4A91-BA37-7DC6DD1030A3}"/>
                </a:ext>
              </a:extLst>
            </p:cNvPr>
            <p:cNvSpPr/>
            <p:nvPr/>
          </p:nvSpPr>
          <p:spPr>
            <a:xfrm>
              <a:off x="8890082" y="1178801"/>
              <a:ext cx="894696" cy="4693187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D437BE4E-3AC2-4F8C-952C-7934F3E36D38}"/>
                </a:ext>
              </a:extLst>
            </p:cNvPr>
            <p:cNvSpPr/>
            <p:nvPr/>
          </p:nvSpPr>
          <p:spPr>
            <a:xfrm>
              <a:off x="9832768" y="747439"/>
              <a:ext cx="894696" cy="5624695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6254EFD4-B5B2-4D47-8E8C-B30092013908}"/>
                </a:ext>
              </a:extLst>
            </p:cNvPr>
            <p:cNvSpPr/>
            <p:nvPr/>
          </p:nvSpPr>
          <p:spPr>
            <a:xfrm>
              <a:off x="6138299" y="936434"/>
              <a:ext cx="894696" cy="5383803"/>
            </a:xfrm>
            <a:prstGeom prst="roundRect">
              <a:avLst>
                <a:gd name="adj" fmla="val 50000"/>
              </a:avLst>
            </a:prstGeom>
            <a:effectLst>
              <a:outerShdw blurRad="584200" dist="152400" dir="1740000" algn="bl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3A08F49-B26D-409D-A407-5FC4A4242CAD}"/>
              </a:ext>
            </a:extLst>
          </p:cNvPr>
          <p:cNvSpPr txBox="1"/>
          <p:nvPr/>
        </p:nvSpPr>
        <p:spPr>
          <a:xfrm>
            <a:off x="2177301" y="329294"/>
            <a:ext cx="546319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My Project Showcase </a:t>
            </a:r>
            <a:endParaRPr sz="4400" b="1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D27730-9E61-4D4A-98C6-E8344DACF71A}"/>
              </a:ext>
            </a:extLst>
          </p:cNvPr>
          <p:cNvSpPr txBox="1"/>
          <p:nvPr/>
        </p:nvSpPr>
        <p:spPr>
          <a:xfrm>
            <a:off x="2318316" y="5397705"/>
            <a:ext cx="3953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Next Page For Screen Shot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E5D16C-0728-4115-84AE-E428DAE5AA1D}"/>
              </a:ext>
            </a:extLst>
          </p:cNvPr>
          <p:cNvSpPr txBox="1"/>
          <p:nvPr/>
        </p:nvSpPr>
        <p:spPr>
          <a:xfrm>
            <a:off x="1995260" y="2152306"/>
            <a:ext cx="538532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Screenshot or demo of </a:t>
            </a:r>
          </a:p>
          <a:p>
            <a:r>
              <a:rPr lang="en-US" sz="2800" b="1" dirty="0">
                <a:solidFill>
                  <a:srgbClr val="00FFFC"/>
                </a:solidFill>
              </a:rPr>
              <a:t>       personal/assignment project</a:t>
            </a:r>
          </a:p>
          <a:p>
            <a:r>
              <a:rPr lang="en-US" sz="2800" b="1" dirty="0">
                <a:solidFill>
                  <a:srgbClr val="00FFFC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FFFC"/>
                </a:solidFill>
              </a:rPr>
              <a:t>Short explanation: what it does, </a:t>
            </a:r>
          </a:p>
          <a:p>
            <a:r>
              <a:rPr lang="en-US" sz="2800" b="1" dirty="0">
                <a:solidFill>
                  <a:srgbClr val="00FFFC"/>
                </a:solidFill>
              </a:rPr>
              <a:t>      what tech was used </a:t>
            </a:r>
          </a:p>
        </p:txBody>
      </p:sp>
    </p:spTree>
    <p:extLst>
      <p:ext uri="{BB962C8B-B14F-4D97-AF65-F5344CB8AC3E}">
        <p14:creationId xmlns:p14="http://schemas.microsoft.com/office/powerpoint/2010/main" val="35583884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91136E-F3EC-484A-AC3A-B57CC6747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9974" y="0"/>
            <a:ext cx="12532558" cy="69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352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FB869A-5392-49F4-89DC-7FFBBA40C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9565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279</Words>
  <Application>Microsoft Office PowerPoint</Application>
  <PresentationFormat>Widescreen</PresentationFormat>
  <Paragraphs>79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Copperplate Gothic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Raqeeb Developer</dc:creator>
  <cp:lastModifiedBy>Raqeeb Developer</cp:lastModifiedBy>
  <cp:revision>17</cp:revision>
  <dcterms:created xsi:type="dcterms:W3CDTF">2025-07-11T20:25:09Z</dcterms:created>
  <dcterms:modified xsi:type="dcterms:W3CDTF">2025-07-12T00:21:45Z</dcterms:modified>
</cp:coreProperties>
</file>

<file path=docProps/thumbnail.jpeg>
</file>